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70" r:id="rId7"/>
    <p:sldId id="271" r:id="rId8"/>
    <p:sldId id="272" r:id="rId9"/>
    <p:sldId id="282" r:id="rId10"/>
    <p:sldId id="287" r:id="rId11"/>
    <p:sldId id="285" r:id="rId12"/>
    <p:sldId id="284" r:id="rId13"/>
    <p:sldId id="286" r:id="rId14"/>
    <p:sldId id="283" r:id="rId15"/>
    <p:sldId id="275" r:id="rId16"/>
    <p:sldId id="278" r:id="rId17"/>
    <p:sldId id="280" r:id="rId18"/>
    <p:sldId id="273" r:id="rId19"/>
    <p:sldId id="277" r:id="rId20"/>
    <p:sldId id="279" r:id="rId21"/>
    <p:sldId id="281" r:id="rId22"/>
    <p:sldId id="276" r:id="rId23"/>
    <p:sldId id="269" r:id="rId24"/>
    <p:sldId id="264" r:id="rId25"/>
    <p:sldId id="268" r:id="rId26"/>
    <p:sldId id="265" r:id="rId27"/>
    <p:sldId id="267" r:id="rId28"/>
    <p:sldId id="266" r:id="rId29"/>
    <p:sldId id="25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05D226-5AA2-42A8-AA9C-8436847307D8}">
          <p14:sldIdLst>
            <p14:sldId id="256"/>
          </p14:sldIdLst>
        </p14:section>
        <p14:section name="Content of Publications" id="{9D8DAA13-BAD7-47E4-B0BB-3BE0E48D39F5}">
          <p14:sldIdLst>
            <p14:sldId id="261"/>
            <p14:sldId id="260"/>
            <p14:sldId id="257"/>
            <p14:sldId id="258"/>
          </p14:sldIdLst>
        </p14:section>
        <p14:section name="Basics of LaTeX" id="{7DC4ED37-8C39-4A80-9CE8-66A24A97102D}">
          <p14:sldIdLst>
            <p14:sldId id="270"/>
            <p14:sldId id="271"/>
            <p14:sldId id="272"/>
            <p14:sldId id="282"/>
            <p14:sldId id="287"/>
            <p14:sldId id="285"/>
            <p14:sldId id="284"/>
            <p14:sldId id="286"/>
          </p14:sldIdLst>
        </p14:section>
        <p14:section name="Recommended Packages" id="{243836E1-1B47-4A0B-97FB-AC72C35CB1A8}">
          <p14:sldIdLst>
            <p14:sldId id="283"/>
            <p14:sldId id="275"/>
            <p14:sldId id="278"/>
            <p14:sldId id="280"/>
            <p14:sldId id="273"/>
            <p14:sldId id="277"/>
            <p14:sldId id="279"/>
            <p14:sldId id="281"/>
            <p14:sldId id="276"/>
          </p14:sldIdLst>
        </p14:section>
        <p14:section name="Symbols" id="{3A41365D-D322-414D-BEE6-0721401FEE7E}">
          <p14:sldIdLst>
            <p14:sldId id="269"/>
            <p14:sldId id="264"/>
            <p14:sldId id="268"/>
            <p14:sldId id="265"/>
            <p14:sldId id="267"/>
            <p14:sldId id="266"/>
          </p14:sldIdLst>
        </p14:section>
        <p14:section name="Citations" id="{22661AA9-737C-40DE-805D-1DE79EEE0108}">
          <p14:sldIdLst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4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1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44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9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0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7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82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7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A3EF7-4A69-4343-A217-CCA89BB326F1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B7B20-B691-4302-AE07-5DDE65CE6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6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s.concertpass.com/tex-archive/macros/latex/contrib/algorithm2e/doc/algorithm2e.pdf" TargetMode="External"/><Relationship Id="rId2" Type="http://schemas.openxmlformats.org/officeDocument/2006/relationships/hyperlink" Target="https://ctan.org/pkg/algorithm2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en.wikibooks.org/wiki/LaTeX/Algorithms#Typesetting_using_the_algorithm2e_packag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tan.math.illinois.edu/macros/latex/required/amsmath/amsmath.pdf" TargetMode="External"/><Relationship Id="rId2" Type="http://schemas.openxmlformats.org/officeDocument/2006/relationships/hyperlink" Target="https://ctan.org/pkg/amsma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books.org/wiki/LaTeX/Advanced_Mathematic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s.ibiblio.org/CTAN/macros/latex/required/tools/array.pdf" TargetMode="External"/><Relationship Id="rId2" Type="http://schemas.openxmlformats.org/officeDocument/2006/relationships/hyperlink" Target="https://ctan.org/pkg/array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tp.math.purdue.edu/mirrors/ctan.org/macros/latex/contrib/geometry/geometry.pdf" TargetMode="External"/><Relationship Id="rId2" Type="http://schemas.openxmlformats.org/officeDocument/2006/relationships/hyperlink" Target="https://ctan.org/pkg/geometr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s.concertpass.com/tex-archive/macros/latex/required/graphics/grfguide.pdf" TargetMode="External"/><Relationship Id="rId2" Type="http://schemas.openxmlformats.org/officeDocument/2006/relationships/hyperlink" Target="https://ctan.org/pkg/graphic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tan.math.washington.edu/tex-archive/macros/latex/contrib/hyperref/doc/manual.pdf" TargetMode="External"/><Relationship Id="rId2" Type="http://schemas.openxmlformats.org/officeDocument/2006/relationships/hyperlink" Target="https://ctan.org/pkg/hyperre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cfreek.nl/memory/LaTeX_package_conflicts" TargetMode="External"/><Relationship Id="rId4" Type="http://schemas.openxmlformats.org/officeDocument/2006/relationships/hyperlink" Target="https://en.wikibooks.org/wiki/LaTeX/Hyperlinks#\hyperre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utexas.edu/ctan/macros/latex/contrib/listings/listings.pdf" TargetMode="External"/><Relationship Id="rId2" Type="http://schemas.openxmlformats.org/officeDocument/2006/relationships/hyperlink" Target="https://ctan.org/pkg/listing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books.org/wiki/LaTeX/Source_Code_Listing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tan.math.utah.edu/ctan/tex-archive/macros/latex/contrib/xcolor/xcolor.pdf" TargetMode="External"/><Relationship Id="rId2" Type="http://schemas.openxmlformats.org/officeDocument/2006/relationships/hyperlink" Target="https://ctan.org/pkg/xcolo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tug.ctan.org/info/symbols/comprehensive/symbols-a4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tug.ctan.org/info/symbols/comprehensive/symbols-a4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tug.ctan.org/info/symbols/comprehensive/symbols-a4.pdf" TargetMode="Externa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://tug.ctan.org/info/symbols/comprehensive/symbols-a4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tug.ctan.org/info/symbols/comprehensive/symbols-a4.pdf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ug.ctan.org/info/symbols/comprehensive/symbols-a4.pdf" TargetMode="External"/><Relationship Id="rId2" Type="http://schemas.openxmlformats.org/officeDocument/2006/relationships/hyperlink" Target="https://ieeeauthorcenter.ieee.org/create-your-ieee-article/use-authoring-tools-and-ieee-article-templates/ieee-article-templates/templates-for-transaction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gi.duke.edu/web/sciwriting/resources/The%20Principles%20of%20Poor%20Writing.pdf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bacus.bates.edu/~ganderso/biology/resources/writing/HTWsections.html#acknowledgments" TargetMode="External"/><Relationship Id="rId2" Type="http://schemas.openxmlformats.org/officeDocument/2006/relationships/hyperlink" Target="https://www.ncbi.nlm.nih.gov/pmc/articles/PMC5037950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hyperlink" Target="https://www.ncbi.nlm.nih.gov/pmc/articles/PMC3136027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ams.org/publications/authors/tex/tex" TargetMode="External"/><Relationship Id="rId7" Type="http://schemas.openxmlformats.org/officeDocument/2006/relationships/hyperlink" Target="http://kmh-lanl.hansonhub.com/spie/" TargetMode="External"/><Relationship Id="rId2" Type="http://schemas.openxmlformats.org/officeDocument/2006/relationships/hyperlink" Target="https://www.acm.org/publications/proceedings-templat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ieeeauthorcenter.ieee.org/create-your-ieee-article/use-authoring-tools-and-ieee-article-templates/ieee-article-templates/" TargetMode="External"/><Relationship Id="rId5" Type="http://schemas.openxmlformats.org/officeDocument/2006/relationships/hyperlink" Target="http://iel.ucdavis.edu/code/ASME/" TargetMode="External"/><Relationship Id="rId4" Type="http://schemas.openxmlformats.org/officeDocument/2006/relationships/hyperlink" Target="https://journals.aps.org/revte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g.org/texworks/" TargetMode="External"/><Relationship Id="rId2" Type="http://schemas.openxmlformats.org/officeDocument/2006/relationships/hyperlink" Target="https://miktex.org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tan.org/" TargetMode="External"/><Relationship Id="rId4" Type="http://schemas.openxmlformats.org/officeDocument/2006/relationships/hyperlink" Target="https://sourceforge.net/projects/texstudio/#screenshot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overleaf.com/learn/latex/Sections_and_chapt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Technical Publication and </a:t>
            </a:r>
            <a:r>
              <a:rPr lang="en-US" dirty="0" err="1" smtClean="0"/>
              <a:t>LaTeX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4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3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2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0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7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Algorithm2e</a:t>
            </a:r>
          </a:p>
          <a:p>
            <a:r>
              <a:rPr lang="en-US" dirty="0" smtClean="0"/>
              <a:t>AMS Math</a:t>
            </a:r>
          </a:p>
          <a:p>
            <a:r>
              <a:rPr lang="en-US" dirty="0" smtClean="0"/>
              <a:t>Array</a:t>
            </a:r>
          </a:p>
          <a:p>
            <a:r>
              <a:rPr lang="en-US" dirty="0" smtClean="0"/>
              <a:t>Geometry</a:t>
            </a:r>
          </a:p>
          <a:p>
            <a:r>
              <a:rPr lang="en-US" dirty="0" smtClean="0"/>
              <a:t>Graphics</a:t>
            </a:r>
          </a:p>
          <a:p>
            <a:r>
              <a:rPr lang="en-US" dirty="0" err="1" smtClean="0"/>
              <a:t>Hyperref</a:t>
            </a:r>
            <a:endParaRPr lang="en-US" dirty="0" smtClean="0"/>
          </a:p>
          <a:p>
            <a:r>
              <a:rPr lang="en-US" dirty="0" smtClean="0"/>
              <a:t>Listings</a:t>
            </a:r>
          </a:p>
          <a:p>
            <a:r>
              <a:rPr lang="en-US" dirty="0" err="1" smtClean="0"/>
              <a:t>Xcolor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8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Packages: Algorithm2e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Provides environment for describing algorithms</a:t>
            </a:r>
          </a:p>
          <a:p>
            <a:pPr lvl="1"/>
            <a:r>
              <a:rPr lang="en-US" sz="2400" dirty="0" smtClean="0">
                <a:hlinkClick r:id="rId2"/>
              </a:rPr>
              <a:t>Algorithm2e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Documentation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>
                <a:hlinkClick r:id="rId4"/>
              </a:rPr>
              <a:t>https://en.wikibooks.org/wiki/LaTeX/Algorithms#Typesetting_using_the_algorithm2e_package</a:t>
            </a:r>
            <a:r>
              <a:rPr lang="en-US" sz="2400" dirty="0" smtClean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 {algorithm2e}</a:t>
            </a:r>
            <a:endParaRPr lang="en-US" sz="28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chemeClr val="accent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33" t="32500" r="5417" b="36111"/>
          <a:stretch/>
        </p:blipFill>
        <p:spPr bwMode="auto">
          <a:xfrm>
            <a:off x="1752600" y="3962400"/>
            <a:ext cx="721000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800600"/>
            <a:ext cx="16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Algorithm 1 from algorithm2e base documentation linked above.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670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Packages: AMS 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Provides powerful mathematical support</a:t>
            </a:r>
          </a:p>
          <a:p>
            <a:pPr lvl="1"/>
            <a:r>
              <a:rPr lang="en-US" sz="2400" dirty="0" smtClean="0">
                <a:hlinkClick r:id="rId2"/>
              </a:rPr>
              <a:t>AMS Math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Documentation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>
                <a:hlinkClick r:id="rId4"/>
              </a:rPr>
              <a:t>https://en.wikibooks.org/wiki/LaTeX/Advanced_Mathematics</a:t>
            </a:r>
            <a:r>
              <a:rPr lang="en-US" sz="2400" dirty="0" smtClean="0"/>
              <a:t> 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[cmex10]{</a:t>
            </a:r>
            <a:r>
              <a:rPr lang="en-US" sz="2800" dirty="0" err="1" smtClean="0"/>
              <a:t>amsmath</a:t>
            </a:r>
            <a:r>
              <a:rPr lang="en-US" sz="2800" dirty="0" smtClean="0"/>
              <a:t>} </a:t>
            </a:r>
            <a:r>
              <a:rPr lang="en-US" sz="2800" dirty="0" smtClean="0">
                <a:solidFill>
                  <a:schemeClr val="accent2"/>
                </a:solidFill>
              </a:rPr>
              <a:t>% use type1 fonts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 {</a:t>
            </a:r>
            <a:r>
              <a:rPr lang="en-US" sz="2800" dirty="0" err="1" smtClean="0"/>
              <a:t>amssymb</a:t>
            </a:r>
            <a:r>
              <a:rPr lang="en-US" sz="2800" dirty="0" smtClean="0"/>
              <a:t>} </a:t>
            </a:r>
            <a:r>
              <a:rPr lang="en-US" sz="2800" dirty="0" smtClean="0">
                <a:solidFill>
                  <a:schemeClr val="accent2"/>
                </a:solidFill>
              </a:rPr>
              <a:t>% Names </a:t>
            </a:r>
            <a:r>
              <a:rPr lang="en-US" sz="2800" dirty="0">
                <a:solidFill>
                  <a:schemeClr val="accent2"/>
                </a:solidFill>
              </a:rPr>
              <a:t>i</a:t>
            </a:r>
            <a:r>
              <a:rPr lang="en-US" sz="2800" dirty="0" smtClean="0">
                <a:solidFill>
                  <a:schemeClr val="accent2"/>
                </a:solidFill>
              </a:rPr>
              <a:t>ndividual symbols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8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Recommended Packages: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Provides extended support to array and tabular environments.</a:t>
            </a:r>
          </a:p>
          <a:p>
            <a:pPr lvl="1"/>
            <a:r>
              <a:rPr lang="en-US" sz="2400" dirty="0" smtClean="0">
                <a:hlinkClick r:id="rId2"/>
              </a:rPr>
              <a:t>Array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Documentation</a:t>
            </a:r>
            <a:r>
              <a:rPr lang="en-US" sz="2400" dirty="0" smtClean="0"/>
              <a:t>)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[cmex10]{</a:t>
            </a:r>
            <a:r>
              <a:rPr lang="en-US" sz="2800" dirty="0" err="1" smtClean="0"/>
              <a:t>amsmath</a:t>
            </a:r>
            <a:r>
              <a:rPr lang="en-US" sz="2800" dirty="0" smtClean="0"/>
              <a:t>} </a:t>
            </a:r>
            <a:r>
              <a:rPr lang="en-US" sz="2800" dirty="0" smtClean="0">
                <a:solidFill>
                  <a:schemeClr val="accent2"/>
                </a:solidFill>
              </a:rPr>
              <a:t>% use type1 fonts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 {</a:t>
            </a:r>
            <a:r>
              <a:rPr lang="en-US" sz="2800" dirty="0" err="1" smtClean="0"/>
              <a:t>amssymb</a:t>
            </a:r>
            <a:r>
              <a:rPr lang="en-US" sz="2800" dirty="0" smtClean="0"/>
              <a:t>} </a:t>
            </a:r>
            <a:r>
              <a:rPr lang="en-US" sz="2800" dirty="0" smtClean="0">
                <a:solidFill>
                  <a:schemeClr val="accent2"/>
                </a:solidFill>
              </a:rPr>
              <a:t>% Names </a:t>
            </a:r>
            <a:r>
              <a:rPr lang="en-US" sz="2800" dirty="0">
                <a:solidFill>
                  <a:schemeClr val="accent2"/>
                </a:solidFill>
              </a:rPr>
              <a:t>i</a:t>
            </a:r>
            <a:r>
              <a:rPr lang="en-US" sz="2800" dirty="0" smtClean="0">
                <a:solidFill>
                  <a:schemeClr val="accent2"/>
                </a:solidFill>
              </a:rPr>
              <a:t>ndividual symbols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Recommended Packages: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Allows customization of page geometry</a:t>
            </a:r>
          </a:p>
          <a:p>
            <a:pPr lvl="1"/>
            <a:r>
              <a:rPr lang="en-US" sz="2400" dirty="0" smtClean="0">
                <a:hlinkClick r:id="rId2"/>
              </a:rPr>
              <a:t>Geometry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Documentation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{geometry}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\geometry</a:t>
            </a:r>
            <a:r>
              <a:rPr lang="en-US" sz="2800" dirty="0" smtClean="0"/>
              <a:t>{</a:t>
            </a:r>
            <a:r>
              <a:rPr lang="en-US" sz="2800" dirty="0" err="1" smtClean="0"/>
              <a:t>letterpaper</a:t>
            </a:r>
            <a:r>
              <a:rPr lang="en-US" sz="2800" dirty="0" smtClean="0"/>
              <a:t>} </a:t>
            </a:r>
            <a:r>
              <a:rPr lang="en-US" sz="2800" dirty="0" smtClean="0">
                <a:solidFill>
                  <a:schemeClr val="accent2"/>
                </a:solidFill>
              </a:rPr>
              <a:t>% Use 8.5” x 11” paper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\geometry</a:t>
            </a:r>
            <a:r>
              <a:rPr lang="en-US" sz="2800" dirty="0" smtClean="0"/>
              <a:t>{margin=1in} </a:t>
            </a:r>
            <a:r>
              <a:rPr lang="en-US" sz="2800" dirty="0" smtClean="0">
                <a:solidFill>
                  <a:schemeClr val="accent2"/>
                </a:solidFill>
              </a:rPr>
              <a:t>% Use 1” Page Margins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56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Recommended Packages: </a:t>
            </a:r>
            <a:r>
              <a:rPr lang="en-US" dirty="0" err="1" smtClean="0"/>
              <a:t>Graphicx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Allows use of colors, provides graphics support</a:t>
            </a:r>
          </a:p>
          <a:p>
            <a:pPr lvl="1"/>
            <a:r>
              <a:rPr lang="en-US" sz="2400" dirty="0" err="1" smtClean="0">
                <a:hlinkClick r:id="rId2"/>
              </a:rPr>
              <a:t>graphicx</a:t>
            </a:r>
            <a:r>
              <a:rPr lang="en-US" sz="2400" dirty="0" smtClean="0">
                <a:hlinkClick r:id="rId2"/>
              </a:rPr>
              <a:t> </a:t>
            </a:r>
            <a:r>
              <a:rPr lang="en-US" sz="2400" dirty="0" smtClean="0"/>
              <a:t>(</a:t>
            </a:r>
            <a:r>
              <a:rPr lang="en-US" sz="2400" dirty="0" smtClean="0">
                <a:hlinkClick r:id="rId3"/>
              </a:rPr>
              <a:t>Documentation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 {</a:t>
            </a:r>
            <a:r>
              <a:rPr lang="en-US" sz="2800" dirty="0" err="1" smtClean="0"/>
              <a:t>graphicx</a:t>
            </a:r>
            <a:r>
              <a:rPr lang="en-US" sz="2800" dirty="0" smtClean="0"/>
              <a:t>}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2"/>
                </a:solidFill>
              </a:rPr>
              <a:t>% Including pictures and resizing becomes possible</a:t>
            </a:r>
          </a:p>
        </p:txBody>
      </p:sp>
    </p:spTree>
    <p:extLst>
      <p:ext uri="{BB962C8B-B14F-4D97-AF65-F5344CB8AC3E}">
        <p14:creationId xmlns:p14="http://schemas.microsoft.com/office/powerpoint/2010/main" val="2674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of Technical 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Conventions of a Report/Technical Paper</a:t>
            </a:r>
          </a:p>
          <a:p>
            <a:r>
              <a:rPr lang="en-US" dirty="0" smtClean="0"/>
              <a:t>Generic Report Format</a:t>
            </a:r>
          </a:p>
          <a:p>
            <a:r>
              <a:rPr lang="en-US" dirty="0" smtClean="0"/>
              <a:t>Typesetting and Font  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42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Recommended Packages: </a:t>
            </a:r>
            <a:r>
              <a:rPr lang="en-US" dirty="0" err="1" smtClean="0"/>
              <a:t>Hyperref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Allows use hyperlinks within document</a:t>
            </a:r>
          </a:p>
          <a:p>
            <a:pPr lvl="1"/>
            <a:r>
              <a:rPr lang="en-US" sz="2400" dirty="0" err="1" smtClean="0">
                <a:hlinkClick r:id="rId2"/>
              </a:rPr>
              <a:t>Hyperref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Documentation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>
                <a:hlinkClick r:id="rId4"/>
              </a:rPr>
              <a:t>https://en.wikibooks.org/wiki/LaTeX/Hyperlinks#\hyperref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 [</a:t>
            </a:r>
            <a:r>
              <a:rPr lang="en-US" sz="2800" dirty="0" err="1" smtClean="0"/>
              <a:t>colorlinks</a:t>
            </a:r>
            <a:r>
              <a:rPr lang="en-US" sz="2800" dirty="0" smtClean="0"/>
              <a:t> = true,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/>
              <a:t>linkcolor</a:t>
            </a:r>
            <a:r>
              <a:rPr lang="en-US" sz="2800" dirty="0" smtClean="0"/>
              <a:t> = blue,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/>
              <a:t>urlcolor</a:t>
            </a:r>
            <a:r>
              <a:rPr lang="en-US" sz="2800" dirty="0" smtClean="0"/>
              <a:t>  = blue,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/>
              <a:t>citecolor</a:t>
            </a:r>
            <a:r>
              <a:rPr lang="en-US" sz="2800" dirty="0" smtClean="0"/>
              <a:t> = blue,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/>
              <a:t>anchorcolor</a:t>
            </a:r>
            <a:r>
              <a:rPr lang="en-US" sz="2800" dirty="0" smtClean="0"/>
              <a:t> = blue]{</a:t>
            </a:r>
            <a:r>
              <a:rPr lang="en-US" sz="2800" dirty="0" err="1" smtClean="0"/>
              <a:t>hyperref</a:t>
            </a:r>
            <a:r>
              <a:rPr lang="en-US" sz="2800" dirty="0" smtClean="0"/>
              <a:t>}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2"/>
                </a:solidFill>
              </a:rPr>
              <a:t>% Change </a:t>
            </a:r>
            <a:r>
              <a:rPr lang="en-US" sz="2800" dirty="0" err="1" smtClean="0">
                <a:solidFill>
                  <a:schemeClr val="accent2"/>
                </a:solidFill>
              </a:rPr>
              <a:t>colorlinks</a:t>
            </a:r>
            <a:r>
              <a:rPr lang="en-US" sz="2800" dirty="0" smtClean="0">
                <a:solidFill>
                  <a:schemeClr val="accent2"/>
                </a:solidFill>
              </a:rPr>
              <a:t> to false if color un-desired.</a:t>
            </a:r>
          </a:p>
          <a:p>
            <a:pPr marL="0" indent="0">
              <a:buNone/>
            </a:pPr>
            <a:endParaRPr lang="en-US" sz="28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accent2"/>
                </a:solidFill>
              </a:rPr>
              <a:t>Temperamental Package (WARNING)</a:t>
            </a:r>
            <a:r>
              <a:rPr lang="en-US" sz="2800" dirty="0" smtClean="0">
                <a:solidFill>
                  <a:schemeClr val="accent2"/>
                </a:solidFill>
              </a:rPr>
              <a:t>: </a:t>
            </a:r>
            <a:r>
              <a:rPr lang="en-US" sz="2800" dirty="0" smtClean="0">
                <a:solidFill>
                  <a:schemeClr val="accent2"/>
                </a:solidFill>
                <a:hlinkClick r:id="rId5"/>
              </a:rPr>
              <a:t>http://www.macfreek.nl/memory/LaTeX_package_conflicts</a:t>
            </a:r>
            <a:r>
              <a:rPr lang="en-US" sz="2800" dirty="0" smtClean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61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Recommended Packages: Listings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Allows use blocks of code within document</a:t>
            </a:r>
          </a:p>
          <a:p>
            <a:pPr lvl="1"/>
            <a:r>
              <a:rPr lang="en-US" sz="2400" dirty="0" smtClean="0">
                <a:hlinkClick r:id="rId2"/>
              </a:rPr>
              <a:t>Listings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Documentation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>
                <a:hlinkClick r:id="rId4"/>
              </a:rPr>
              <a:t>https://en.wikibooks.org/wiki/LaTeX/Source_Code_Listings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{listings}</a:t>
            </a:r>
          </a:p>
        </p:txBody>
      </p:sp>
    </p:spTree>
    <p:extLst>
      <p:ext uri="{BB962C8B-B14F-4D97-AF65-F5344CB8AC3E}">
        <p14:creationId xmlns:p14="http://schemas.microsoft.com/office/powerpoint/2010/main" val="33994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Recommended Packages: </a:t>
            </a:r>
            <a:r>
              <a:rPr lang="en-US" dirty="0" err="1" smtClean="0"/>
              <a:t>XColor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Allows use of colors.</a:t>
            </a:r>
          </a:p>
          <a:p>
            <a:pPr lvl="1"/>
            <a:r>
              <a:rPr lang="en-US" sz="2400" dirty="0" err="1" smtClean="0">
                <a:hlinkClick r:id="rId2"/>
              </a:rPr>
              <a:t>xcolor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Documentation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\</a:t>
            </a:r>
            <a:r>
              <a:rPr lang="en-US" sz="2800" dirty="0" err="1" smtClean="0">
                <a:solidFill>
                  <a:schemeClr val="tx2"/>
                </a:solidFill>
              </a:rPr>
              <a:t>usepackage</a:t>
            </a:r>
            <a:r>
              <a:rPr lang="en-US" sz="2800" dirty="0" smtClean="0"/>
              <a:t>[</a:t>
            </a:r>
            <a:r>
              <a:rPr lang="en-US" sz="2800" dirty="0" err="1" smtClean="0"/>
              <a:t>svgnames,table,hyperref</a:t>
            </a:r>
            <a:r>
              <a:rPr lang="en-US" sz="2800" dirty="0" smtClean="0"/>
              <a:t>]{</a:t>
            </a:r>
            <a:r>
              <a:rPr lang="en-US" sz="2800" dirty="0" err="1" smtClean="0"/>
              <a:t>xcolor</a:t>
            </a:r>
            <a:r>
              <a:rPr lang="en-US" sz="2800" dirty="0" smtClean="0"/>
              <a:t>}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2"/>
                </a:solidFill>
              </a:rPr>
              <a:t>% </a:t>
            </a:r>
            <a:r>
              <a:rPr lang="en-US" sz="2800" dirty="0" err="1" smtClean="0">
                <a:solidFill>
                  <a:schemeClr val="accent2"/>
                </a:solidFill>
              </a:rPr>
              <a:t>svgnames</a:t>
            </a:r>
            <a:r>
              <a:rPr lang="en-US" sz="2800" dirty="0" smtClean="0">
                <a:solidFill>
                  <a:schemeClr val="accent2"/>
                </a:solidFill>
              </a:rPr>
              <a:t> : Load Set of color according to SVG 1.1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2"/>
                </a:solidFill>
              </a:rPr>
              <a:t>% table : Load support for customizing table color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accent2"/>
                </a:solidFill>
              </a:rPr>
              <a:t>% </a:t>
            </a:r>
            <a:r>
              <a:rPr lang="en-US" sz="2800" dirty="0" err="1" smtClean="0">
                <a:solidFill>
                  <a:schemeClr val="accent2"/>
                </a:solidFill>
              </a:rPr>
              <a:t>hyperref</a:t>
            </a:r>
            <a:r>
              <a:rPr lang="en-US" sz="2800" dirty="0" smtClean="0">
                <a:solidFill>
                  <a:schemeClr val="accent2"/>
                </a:solidFill>
              </a:rPr>
              <a:t> : Load Support for </a:t>
            </a:r>
            <a:r>
              <a:rPr lang="en-US" sz="2800" dirty="0" err="1" smtClean="0">
                <a:solidFill>
                  <a:schemeClr val="accent2"/>
                </a:solidFill>
              </a:rPr>
              <a:t>Hyperref</a:t>
            </a:r>
            <a:r>
              <a:rPr lang="en-US" sz="2800" dirty="0" smtClean="0">
                <a:solidFill>
                  <a:schemeClr val="accent2"/>
                </a:solidFill>
              </a:rPr>
              <a:t> Package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2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Guide to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Alphabets</a:t>
            </a:r>
          </a:p>
          <a:p>
            <a:r>
              <a:rPr lang="en-US" dirty="0" smtClean="0"/>
              <a:t>Accents</a:t>
            </a:r>
          </a:p>
          <a:p>
            <a:r>
              <a:rPr lang="en-US" dirty="0" smtClean="0"/>
              <a:t>Arrows and Arrow-Like Objects</a:t>
            </a:r>
          </a:p>
          <a:p>
            <a:r>
              <a:rPr lang="en-US" dirty="0" smtClean="0"/>
              <a:t>Letters and Letter-Like Objects</a:t>
            </a:r>
          </a:p>
          <a:p>
            <a:r>
              <a:rPr lang="en-US" dirty="0" smtClean="0"/>
              <a:t>Operators and Binary 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1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Accents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9" t="20000" r="3888" b="11111"/>
          <a:stretch/>
        </p:blipFill>
        <p:spPr bwMode="auto">
          <a:xfrm>
            <a:off x="289453" y="1424928"/>
            <a:ext cx="4968347" cy="283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2" t="30741" r="13555" b="42222"/>
          <a:stretch/>
        </p:blipFill>
        <p:spPr bwMode="auto">
          <a:xfrm>
            <a:off x="5715000" y="1577328"/>
            <a:ext cx="2362307" cy="111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7" t="54815" r="7445" b="30370"/>
          <a:stretch/>
        </p:blipFill>
        <p:spPr bwMode="auto">
          <a:xfrm>
            <a:off x="5029200" y="3253728"/>
            <a:ext cx="3825118" cy="60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0" t="44444" r="7556" b="21852"/>
          <a:stretch/>
        </p:blipFill>
        <p:spPr bwMode="auto">
          <a:xfrm>
            <a:off x="1005901" y="4632948"/>
            <a:ext cx="3489899" cy="13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3" t="20000" r="5889" b="50000"/>
          <a:stretch/>
        </p:blipFill>
        <p:spPr bwMode="auto">
          <a:xfrm>
            <a:off x="4800600" y="4632948"/>
            <a:ext cx="4221510" cy="123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7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56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Alphabets</a:t>
            </a:r>
            <a:endParaRPr lang="en-US" dirty="0"/>
          </a:p>
        </p:txBody>
      </p:sp>
      <p:pic>
        <p:nvPicPr>
          <p:cNvPr id="3097" name="Picture 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1" t="20000" r="10000" b="10741"/>
          <a:stretch/>
        </p:blipFill>
        <p:spPr bwMode="auto">
          <a:xfrm>
            <a:off x="4653926" y="1600200"/>
            <a:ext cx="4297703" cy="427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0" name="Picture 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9" t="19999" r="10000" b="10001"/>
          <a:stretch/>
        </p:blipFill>
        <p:spPr bwMode="auto">
          <a:xfrm>
            <a:off x="200048" y="1600200"/>
            <a:ext cx="4343377" cy="43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4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89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Arrow &amp; Arrow-Like</a:t>
            </a:r>
            <a:endParaRPr lang="en-US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6" t="21481" r="6666" b="31852"/>
          <a:stretch/>
        </p:blipFill>
        <p:spPr bwMode="auto">
          <a:xfrm>
            <a:off x="2461245" y="1447800"/>
            <a:ext cx="4221510" cy="192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2" t="21111" r="6444" b="64630"/>
          <a:stretch/>
        </p:blipFill>
        <p:spPr bwMode="auto">
          <a:xfrm>
            <a:off x="2423114" y="3581400"/>
            <a:ext cx="4297772" cy="586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4" t="53704" r="626" b="5185"/>
          <a:stretch/>
        </p:blipFill>
        <p:spPr bwMode="auto">
          <a:xfrm>
            <a:off x="1833581" y="4391025"/>
            <a:ext cx="5476837" cy="169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5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56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Letter &amp; Letter-Like</a:t>
            </a:r>
            <a:endParaRPr lang="en-US" dirty="0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9" t="21111" r="8444" b="32222"/>
          <a:stretch/>
        </p:blipFill>
        <p:spPr bwMode="auto">
          <a:xfrm>
            <a:off x="381000" y="1371600"/>
            <a:ext cx="3657646" cy="192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5" t="21111" r="7445" b="61112"/>
          <a:stretch/>
        </p:blipFill>
        <p:spPr bwMode="auto">
          <a:xfrm>
            <a:off x="289583" y="3733800"/>
            <a:ext cx="3840480" cy="73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0" t="52665" r="8445" b="29630"/>
          <a:stretch/>
        </p:blipFill>
        <p:spPr bwMode="auto">
          <a:xfrm>
            <a:off x="525841" y="4894732"/>
            <a:ext cx="3367964" cy="72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3" t="46296" r="5445" b="7408"/>
          <a:stretch/>
        </p:blipFill>
        <p:spPr bwMode="auto">
          <a:xfrm>
            <a:off x="4495800" y="1371600"/>
            <a:ext cx="4282410" cy="19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5" t="20370" r="13667" b="59259"/>
          <a:stretch/>
        </p:blipFill>
        <p:spPr bwMode="auto">
          <a:xfrm>
            <a:off x="5554950" y="3505200"/>
            <a:ext cx="2164110" cy="83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7" t="50000" r="8555" b="31852"/>
          <a:stretch/>
        </p:blipFill>
        <p:spPr bwMode="auto">
          <a:xfrm>
            <a:off x="4869150" y="4544421"/>
            <a:ext cx="3535710" cy="74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0" t="80370" r="9222" b="9815"/>
          <a:stretch/>
        </p:blipFill>
        <p:spPr bwMode="auto">
          <a:xfrm>
            <a:off x="5006310" y="5614857"/>
            <a:ext cx="3261390" cy="40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7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89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8" t="20371" r="6334" b="20000"/>
          <a:stretch/>
        </p:blipFill>
        <p:spPr bwMode="auto">
          <a:xfrm>
            <a:off x="4363438" y="3733800"/>
            <a:ext cx="4358670" cy="245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Symbols: Operators and Relations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8" t="35555" r="5556" b="16667"/>
          <a:stretch/>
        </p:blipFill>
        <p:spPr bwMode="auto">
          <a:xfrm>
            <a:off x="350597" y="1219200"/>
            <a:ext cx="4480468" cy="196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1" t="20371" r="4445" b="46296"/>
          <a:stretch/>
        </p:blipFill>
        <p:spPr bwMode="auto">
          <a:xfrm>
            <a:off x="228661" y="3138277"/>
            <a:ext cx="4724339" cy="137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0" t="62222" r="10111" b="11852"/>
          <a:stretch/>
        </p:blipFill>
        <p:spPr bwMode="auto">
          <a:xfrm>
            <a:off x="1021102" y="4601299"/>
            <a:ext cx="3139455" cy="106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9" t="21852" r="9111" b="30370"/>
          <a:stretch/>
        </p:blipFill>
        <p:spPr bwMode="auto">
          <a:xfrm>
            <a:off x="4831065" y="1219200"/>
            <a:ext cx="3566160" cy="196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34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All Tables are Taken From: “The Comprehensive </a:t>
            </a:r>
            <a:r>
              <a:rPr lang="en-US" sz="1400" dirty="0" err="1" smtClean="0"/>
              <a:t>LaTeX</a:t>
            </a:r>
            <a:r>
              <a:rPr lang="en-US" sz="1400" dirty="0" smtClean="0"/>
              <a:t> Symbol List” by Scott </a:t>
            </a:r>
            <a:r>
              <a:rPr lang="en-US" sz="1400" dirty="0" err="1" smtClean="0"/>
              <a:t>Pakin</a:t>
            </a:r>
            <a:r>
              <a:rPr lang="en-US" sz="1400" dirty="0" smtClean="0"/>
              <a:t>, January 19, 2017, online: </a:t>
            </a:r>
            <a:r>
              <a:rPr lang="en-US" sz="1400" dirty="0" smtClean="0">
                <a:hlinkClick r:id="rId6"/>
              </a:rPr>
              <a:t>http://tug.ctan.org/info/symbols/comprehensive/symbols-a4.pdf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88" t="24958" r="6334" b="51352"/>
          <a:stretch/>
        </p:blipFill>
        <p:spPr bwMode="auto">
          <a:xfrm>
            <a:off x="4351331" y="3922520"/>
            <a:ext cx="4358670" cy="97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9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“How to Use the </a:t>
            </a:r>
            <a:r>
              <a:rPr lang="en-US" sz="1600" dirty="0" err="1" smtClean="0"/>
              <a:t>IEEEtran</a:t>
            </a:r>
            <a:r>
              <a:rPr lang="en-US" sz="1600" dirty="0" smtClean="0"/>
              <a:t> </a:t>
            </a:r>
            <a:r>
              <a:rPr lang="en-US" sz="1600" dirty="0" err="1" smtClean="0"/>
              <a:t>LaTeX</a:t>
            </a:r>
            <a:r>
              <a:rPr lang="en-US" sz="1600" dirty="0" smtClean="0"/>
              <a:t> Class” by Michael Shell </a:t>
            </a:r>
            <a:r>
              <a:rPr lang="en-US" sz="1600" dirty="0" smtClean="0">
                <a:hlinkClick r:id="rId2"/>
              </a:rPr>
              <a:t>https://ieeeauthorcenter.ieee.org/create-your-ieee-article/use-authoring-tools-and-ieee-article-templates/ieee-article-templates/templates-for-transactions/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“The Comprehensive </a:t>
            </a:r>
            <a:r>
              <a:rPr lang="en-US" sz="1600" dirty="0" err="1" smtClean="0"/>
              <a:t>LaTeX</a:t>
            </a:r>
            <a:r>
              <a:rPr lang="en-US" sz="1600" dirty="0" smtClean="0"/>
              <a:t> Symbol List” by Scott </a:t>
            </a:r>
            <a:r>
              <a:rPr lang="en-US" sz="1600" dirty="0" err="1" smtClean="0"/>
              <a:t>Pakin</a:t>
            </a:r>
            <a:r>
              <a:rPr lang="en-US" sz="1600" dirty="0" smtClean="0"/>
              <a:t>, January 19, 2017, online: </a:t>
            </a:r>
            <a:r>
              <a:rPr lang="en-US" sz="1600" dirty="0" smtClean="0">
                <a:hlinkClick r:id="rId3"/>
              </a:rPr>
              <a:t>http://tug.ctan.org/info/symbols/comprehensive/symbols-a4.pdf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419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Conventions of a Report/Technical Paper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i="1" dirty="0" smtClean="0"/>
              <a:t>Minimum Standard</a:t>
            </a:r>
          </a:p>
          <a:p>
            <a:r>
              <a:rPr lang="en-US" sz="2400" dirty="0" smtClean="0"/>
              <a:t>Formal Writing</a:t>
            </a:r>
          </a:p>
          <a:p>
            <a:pPr lvl="1"/>
            <a:r>
              <a:rPr lang="en-US" sz="2000" dirty="0" smtClean="0"/>
              <a:t>Avoid Contractions</a:t>
            </a:r>
          </a:p>
          <a:p>
            <a:r>
              <a:rPr lang="en-US" sz="2400" dirty="0" smtClean="0"/>
              <a:t>Written in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Person</a:t>
            </a:r>
          </a:p>
          <a:p>
            <a:pPr lvl="1"/>
            <a:r>
              <a:rPr lang="en-US" sz="2000" dirty="0" smtClean="0"/>
              <a:t>No Personal Pronouns</a:t>
            </a:r>
          </a:p>
          <a:p>
            <a:pPr lvl="2"/>
            <a:r>
              <a:rPr lang="en-US" sz="1800" dirty="0" smtClean="0"/>
              <a:t>E.g. I, We</a:t>
            </a:r>
          </a:p>
          <a:p>
            <a:r>
              <a:rPr lang="en-US" sz="2400" dirty="0" smtClean="0"/>
              <a:t>Written in PAST tense</a:t>
            </a:r>
          </a:p>
          <a:p>
            <a:pPr lvl="1"/>
            <a:r>
              <a:rPr lang="en-US" sz="2000" dirty="0" smtClean="0"/>
              <a:t>Past Perfect (Preferred)</a:t>
            </a:r>
          </a:p>
          <a:p>
            <a:pPr lvl="1"/>
            <a:r>
              <a:rPr lang="en-US" sz="2000" dirty="0" smtClean="0"/>
              <a:t>Past Imperfect (Accepted)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i="1" dirty="0" smtClean="0"/>
              <a:t>Quality Standard</a:t>
            </a:r>
          </a:p>
          <a:p>
            <a:r>
              <a:rPr lang="en-US" sz="2400" dirty="0" smtClean="0"/>
              <a:t>Most sentences of the form {</a:t>
            </a:r>
            <a:r>
              <a:rPr lang="en-US" sz="2400" i="1" dirty="0" smtClean="0"/>
              <a:t>Subject</a:t>
            </a:r>
            <a:r>
              <a:rPr lang="en-US" sz="2400" dirty="0" smtClean="0"/>
              <a:t>} followed by {</a:t>
            </a:r>
            <a:r>
              <a:rPr lang="en-US" sz="2400" i="1" dirty="0" smtClean="0"/>
              <a:t>Predicate</a:t>
            </a:r>
            <a:r>
              <a:rPr lang="en-US" sz="2400" dirty="0" smtClean="0"/>
              <a:t>}.</a:t>
            </a:r>
          </a:p>
          <a:p>
            <a:pPr lvl="1"/>
            <a:r>
              <a:rPr lang="en-US" sz="2000" u="sng" dirty="0" smtClean="0"/>
              <a:t>The cat</a:t>
            </a:r>
            <a:r>
              <a:rPr lang="en-US" sz="2000" dirty="0" smtClean="0"/>
              <a:t> </a:t>
            </a:r>
            <a:r>
              <a:rPr lang="en-US" sz="2000" u="sng" dirty="0" smtClean="0"/>
              <a:t>was sick.</a:t>
            </a:r>
          </a:p>
          <a:p>
            <a:pPr lvl="1"/>
            <a:r>
              <a:rPr lang="en-US" sz="2000" u="sng" dirty="0" smtClean="0"/>
              <a:t>Our results</a:t>
            </a:r>
            <a:r>
              <a:rPr lang="en-US" sz="2000" dirty="0" smtClean="0"/>
              <a:t> </a:t>
            </a:r>
            <a:r>
              <a:rPr lang="en-US" sz="2000" u="sng" dirty="0" smtClean="0"/>
              <a:t>agreed with the predictions.</a:t>
            </a:r>
            <a:endParaRPr lang="en-US" sz="2000" dirty="0" smtClean="0"/>
          </a:p>
          <a:p>
            <a:r>
              <a:rPr lang="en-US" sz="2400" dirty="0" smtClean="0"/>
              <a:t>Consult, “</a:t>
            </a:r>
            <a:r>
              <a:rPr lang="en-US" sz="2400" dirty="0" smtClean="0">
                <a:hlinkClick r:id="rId2"/>
              </a:rPr>
              <a:t>The Principles of Poor Writing</a:t>
            </a:r>
            <a:r>
              <a:rPr lang="en-US" sz="2400" dirty="0" smtClean="0"/>
              <a:t>” by Paul W. Merrill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96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657600" cy="1162050"/>
          </a:xfrm>
        </p:spPr>
        <p:txBody>
          <a:bodyPr/>
          <a:lstStyle/>
          <a:p>
            <a:r>
              <a:rPr lang="en-US" dirty="0" smtClean="0"/>
              <a:t>Generic Report Format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657600" cy="5041900"/>
          </a:xfrm>
        </p:spPr>
        <p:txBody>
          <a:bodyPr>
            <a:normAutofit/>
          </a:bodyPr>
          <a:lstStyle/>
          <a:p>
            <a:r>
              <a:rPr lang="en-US" dirty="0" smtClean="0"/>
              <a:t>Simplest format typically has 4 (numbered) sections, an abstract, and a bibliography.</a:t>
            </a:r>
          </a:p>
          <a:p>
            <a:endParaRPr lang="en-US" dirty="0"/>
          </a:p>
          <a:p>
            <a:r>
              <a:rPr lang="en-US" dirty="0" smtClean="0"/>
              <a:t>The Abstract is a summary of all other results to follow. Consider writing it last.</a:t>
            </a:r>
          </a:p>
          <a:p>
            <a:endParaRPr lang="en-US" dirty="0"/>
          </a:p>
          <a:p>
            <a:r>
              <a:rPr lang="en-US" dirty="0" smtClean="0"/>
              <a:t>For an more in-depth discussion of each section, consider reading: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dirty="0" smtClean="0">
                <a:hlinkClick r:id="rId2"/>
              </a:rPr>
              <a:t>Preparing manuscript: Scientific writing for publication</a:t>
            </a:r>
            <a:r>
              <a:rPr lang="en-US" dirty="0" smtClean="0"/>
              <a:t>” by </a:t>
            </a:r>
            <a:r>
              <a:rPr lang="en-US" dirty="0" err="1" smtClean="0"/>
              <a:t>Sukhminder</a:t>
            </a:r>
            <a:r>
              <a:rPr lang="en-US" dirty="0" smtClean="0"/>
              <a:t> Jit Singh </a:t>
            </a:r>
            <a:r>
              <a:rPr lang="en-US" dirty="0" err="1" smtClean="0"/>
              <a:t>Bajwa</a:t>
            </a:r>
            <a:r>
              <a:rPr lang="en-US" dirty="0" smtClean="0"/>
              <a:t> and </a:t>
            </a:r>
            <a:r>
              <a:rPr lang="en-US" dirty="0" err="1" smtClean="0"/>
              <a:t>Chhavi</a:t>
            </a:r>
            <a:r>
              <a:rPr lang="en-US" dirty="0" smtClean="0"/>
              <a:t> </a:t>
            </a:r>
            <a:r>
              <a:rPr lang="en-US" dirty="0" err="1" smtClean="0"/>
              <a:t>Sawhney</a:t>
            </a:r>
            <a:r>
              <a:rPr lang="en-US" dirty="0" smtClean="0"/>
              <a:t>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The Structure, Format, Content, and Style of a Journal-Style Scientific Paper</a:t>
            </a:r>
            <a:r>
              <a:rPr lang="en-US" dirty="0" smtClean="0"/>
              <a:t>” published by the Biology department of Bates College.</a:t>
            </a:r>
            <a:endParaRPr lang="en-US" dirty="0"/>
          </a:p>
          <a:p>
            <a:r>
              <a:rPr lang="en-US" dirty="0" smtClean="0"/>
              <a:t>On the topic of abstracts, consider reading: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dirty="0" smtClean="0">
                <a:hlinkClick r:id="rId4"/>
              </a:rPr>
              <a:t>How </a:t>
            </a:r>
            <a:r>
              <a:rPr lang="en-US" dirty="0">
                <a:hlinkClick r:id="rId4"/>
              </a:rPr>
              <a:t>to write a good abstract for a </a:t>
            </a:r>
            <a:r>
              <a:rPr lang="en-US" dirty="0" smtClean="0">
                <a:hlinkClick r:id="rId4"/>
              </a:rPr>
              <a:t>scientific paper </a:t>
            </a:r>
            <a:r>
              <a:rPr lang="en-US" dirty="0">
                <a:hlinkClick r:id="rId4"/>
              </a:rPr>
              <a:t>or conference </a:t>
            </a:r>
            <a:r>
              <a:rPr lang="en-US" dirty="0" smtClean="0">
                <a:hlinkClick r:id="rId4"/>
              </a:rPr>
              <a:t>presentation</a:t>
            </a:r>
            <a:r>
              <a:rPr lang="en-US" dirty="0" smtClean="0"/>
              <a:t>” by </a:t>
            </a:r>
            <a:r>
              <a:rPr lang="en-US" dirty="0" err="1" smtClean="0"/>
              <a:t>Chittaranjan</a:t>
            </a:r>
            <a:r>
              <a:rPr lang="en-US" dirty="0" smtClean="0"/>
              <a:t> Andrade</a:t>
            </a:r>
            <a:endParaRPr lang="en-US" dirty="0"/>
          </a:p>
        </p:txBody>
      </p:sp>
      <p:pic>
        <p:nvPicPr>
          <p:cNvPr id="1026" name="Picture 2" descr="C:\Users\User\Desktop\Technical Presentation\Generic Report\Rendered_Im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4"/>
          <a:stretch/>
        </p:blipFill>
        <p:spPr bwMode="auto">
          <a:xfrm>
            <a:off x="4419600" y="149642"/>
            <a:ext cx="4343400" cy="663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4267200" y="149642"/>
            <a:ext cx="0" cy="663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657600" cy="1162050"/>
          </a:xfrm>
        </p:spPr>
        <p:txBody>
          <a:bodyPr/>
          <a:lstStyle/>
          <a:p>
            <a:r>
              <a:rPr lang="en-US" dirty="0" smtClean="0"/>
              <a:t>Typesetting and Font  Face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657600" cy="4691063"/>
          </a:xfrm>
        </p:spPr>
        <p:txBody>
          <a:bodyPr/>
          <a:lstStyle/>
          <a:p>
            <a:r>
              <a:rPr lang="en-US" dirty="0" smtClean="0"/>
              <a:t>Templates for the document being prepared are typically provided of particular interest: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2"/>
              </a:rPr>
              <a:t>ACM Master Article Template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3"/>
              </a:rPr>
              <a:t>AMS </a:t>
            </a:r>
            <a:r>
              <a:rPr lang="en-US" sz="1200" dirty="0" err="1" smtClean="0">
                <a:hlinkClick r:id="rId3"/>
              </a:rPr>
              <a:t>TeX</a:t>
            </a:r>
            <a:r>
              <a:rPr lang="en-US" sz="1200" dirty="0" smtClean="0">
                <a:hlinkClick r:id="rId3"/>
              </a:rPr>
              <a:t> Resources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4"/>
              </a:rPr>
              <a:t>APS </a:t>
            </a:r>
            <a:r>
              <a:rPr lang="en-US" sz="1200" dirty="0" err="1" smtClean="0">
                <a:hlinkClick r:id="rId4"/>
              </a:rPr>
              <a:t>REVTeX</a:t>
            </a:r>
            <a:r>
              <a:rPr lang="en-US" sz="1200" dirty="0" smtClean="0">
                <a:hlinkClick r:id="rId4"/>
              </a:rPr>
              <a:t> </a:t>
            </a:r>
            <a:endParaRPr lang="en-US" sz="1200" dirty="0" smtClean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5"/>
              </a:rPr>
              <a:t>ASME Journal and Conference Papers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6"/>
              </a:rPr>
              <a:t>IEEE Article Templates</a:t>
            </a:r>
            <a:endParaRPr lang="en-US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 smtClean="0"/>
              <a:t>Try: Template for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hlinkClick r:id="rId7"/>
              </a:rPr>
              <a:t>(Unofficial) SPIE Proceedings Template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err="1" smtClean="0"/>
              <a:t>LaTeX</a:t>
            </a:r>
            <a:r>
              <a:rPr lang="en-US" sz="1200" dirty="0" smtClean="0"/>
              <a:t> offers a coding-type user experience: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user inputs the raw text, and syntactically describes how to interact with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The resulting document is programmatically generated from the description the end-user provides.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1" dirty="0" smtClean="0"/>
              <a:t>Importantly: </a:t>
            </a:r>
            <a:r>
              <a:rPr lang="en-US" sz="1200" i="1" dirty="0" smtClean="0"/>
              <a:t>A well described document is easier to generate correctly, than to generate using crude work-arounds. This is the most prominent issue with allowing users to generate documents in modern editors.</a:t>
            </a:r>
            <a:endParaRPr lang="en-US" sz="1200" b="1" i="1" dirty="0" smtClean="0"/>
          </a:p>
        </p:txBody>
      </p:sp>
      <p:pic>
        <p:nvPicPr>
          <p:cNvPr id="2050" name="Picture 2" descr="C:\Users\User\Desktop\Technical Presentation\Example Documents\IEEEtran\IEEEtran_HOWTO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76200"/>
            <a:ext cx="4876800" cy="669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267200" y="149642"/>
            <a:ext cx="0" cy="663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0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</a:t>
            </a:r>
            <a:r>
              <a:rPr lang="en-US" dirty="0" err="1" smtClean="0"/>
              <a:t>LaTeX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Anatomy of </a:t>
            </a:r>
            <a:r>
              <a:rPr lang="en-US" dirty="0" err="1" smtClean="0"/>
              <a:t>LaTeX</a:t>
            </a:r>
            <a:r>
              <a:rPr lang="en-US" dirty="0" smtClean="0"/>
              <a:t> Source File</a:t>
            </a:r>
          </a:p>
          <a:p>
            <a:r>
              <a:rPr lang="en-US" dirty="0" smtClean="0"/>
              <a:t>Principle Text Commands</a:t>
            </a:r>
          </a:p>
          <a:p>
            <a:r>
              <a:rPr lang="en-US" dirty="0" smtClean="0"/>
              <a:t>Equations</a:t>
            </a:r>
          </a:p>
          <a:p>
            <a:r>
              <a:rPr lang="en-US" dirty="0" smtClean="0"/>
              <a:t>Figures</a:t>
            </a:r>
          </a:p>
          <a:p>
            <a:r>
              <a:rPr lang="en-US" dirty="0" smtClean="0"/>
              <a:t>Lists</a:t>
            </a:r>
          </a:p>
          <a:p>
            <a:r>
              <a:rPr lang="en-US" dirty="0" smtClean="0"/>
              <a:t>Tables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243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LaTeX</a:t>
            </a:r>
            <a:r>
              <a:rPr lang="en-US" sz="2800" dirty="0" smtClean="0"/>
              <a:t> is a </a:t>
            </a:r>
            <a:r>
              <a:rPr lang="en-US" sz="2800" dirty="0"/>
              <a:t>C</a:t>
            </a:r>
            <a:r>
              <a:rPr lang="en-US" sz="2800" dirty="0" smtClean="0"/>
              <a:t>ompiled Language</a:t>
            </a:r>
          </a:p>
          <a:p>
            <a:pPr lvl="1"/>
            <a:r>
              <a:rPr lang="en-US" sz="2400" dirty="0" smtClean="0"/>
              <a:t>A Compiler is needed</a:t>
            </a:r>
          </a:p>
          <a:p>
            <a:pPr lvl="2"/>
            <a:r>
              <a:rPr lang="en-US" sz="2000" dirty="0" smtClean="0"/>
              <a:t>Consider </a:t>
            </a:r>
            <a:r>
              <a:rPr lang="en-US" sz="2000" dirty="0" err="1" smtClean="0">
                <a:hlinkClick r:id="rId2"/>
              </a:rPr>
              <a:t>MiKTeX</a:t>
            </a:r>
            <a:r>
              <a:rPr lang="en-US" sz="2000" dirty="0" smtClean="0">
                <a:hlinkClick r:id="rId2"/>
              </a:rPr>
              <a:t> </a:t>
            </a:r>
            <a:r>
              <a:rPr lang="en-US" sz="2000" dirty="0" smtClean="0"/>
              <a:t>(Offers on-the-fly package installation)</a:t>
            </a:r>
          </a:p>
          <a:p>
            <a:pPr lvl="1"/>
            <a:r>
              <a:rPr lang="en-US" sz="2400" dirty="0" smtClean="0"/>
              <a:t>Editor is Needed</a:t>
            </a:r>
          </a:p>
          <a:p>
            <a:pPr lvl="2"/>
            <a:r>
              <a:rPr lang="en-US" sz="2000" dirty="0" smtClean="0"/>
              <a:t>Consider </a:t>
            </a:r>
            <a:r>
              <a:rPr lang="en-US" sz="2000" dirty="0" err="1" smtClean="0">
                <a:hlinkClick r:id="rId3"/>
              </a:rPr>
              <a:t>TeXworks</a:t>
            </a:r>
            <a:r>
              <a:rPr lang="en-US" sz="2000" dirty="0" smtClean="0">
                <a:hlinkClick r:id="rId3"/>
              </a:rPr>
              <a:t> </a:t>
            </a:r>
            <a:r>
              <a:rPr lang="en-US" sz="2000" dirty="0" smtClean="0"/>
              <a:t>(Minimal Environment)</a:t>
            </a:r>
          </a:p>
          <a:p>
            <a:pPr lvl="2"/>
            <a:r>
              <a:rPr lang="en-US" sz="2000" dirty="0" smtClean="0"/>
              <a:t>Consider </a:t>
            </a:r>
            <a:r>
              <a:rPr lang="en-US" sz="2000" dirty="0" err="1" smtClean="0">
                <a:hlinkClick r:id="rId4"/>
              </a:rPr>
              <a:t>TeXstudio</a:t>
            </a:r>
            <a:r>
              <a:rPr lang="en-US" sz="2000" dirty="0" smtClean="0">
                <a:hlinkClick r:id="rId4"/>
              </a:rPr>
              <a:t> </a:t>
            </a:r>
            <a:r>
              <a:rPr lang="en-US" sz="2000" dirty="0" smtClean="0"/>
              <a:t>(Development Environment)</a:t>
            </a:r>
          </a:p>
          <a:p>
            <a:r>
              <a:rPr lang="en-US" sz="2800" dirty="0" err="1" smtClean="0"/>
              <a:t>LaTeX</a:t>
            </a:r>
            <a:r>
              <a:rPr lang="en-US" sz="2800" dirty="0" smtClean="0"/>
              <a:t> is often extended using 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party libraries</a:t>
            </a:r>
          </a:p>
          <a:p>
            <a:pPr lvl="1"/>
            <a:r>
              <a:rPr lang="en-US" sz="2400" dirty="0" smtClean="0">
                <a:hlinkClick r:id="rId5"/>
              </a:rPr>
              <a:t>CTAN: Comprehensive </a:t>
            </a:r>
            <a:r>
              <a:rPr lang="en-US" sz="2400" dirty="0" err="1" smtClean="0">
                <a:hlinkClick r:id="rId5"/>
              </a:rPr>
              <a:t>TeX</a:t>
            </a:r>
            <a:r>
              <a:rPr lang="en-US" sz="2400" dirty="0" smtClean="0">
                <a:hlinkClick r:id="rId5"/>
              </a:rPr>
              <a:t> Archive Network</a:t>
            </a:r>
            <a:endParaRPr lang="en-US" sz="2400" dirty="0" smtClean="0"/>
          </a:p>
          <a:p>
            <a:pPr lvl="2"/>
            <a:r>
              <a:rPr lang="en-US" sz="2000" dirty="0" smtClean="0"/>
              <a:t>Archives most packages of interest and their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398131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</a:t>
            </a:r>
            <a:r>
              <a:rPr lang="en-US" dirty="0" err="1" smtClean="0"/>
              <a:t>LaTeX</a:t>
            </a:r>
            <a:r>
              <a:rPr lang="en-US" dirty="0" smtClean="0"/>
              <a:t> Source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27" y="1752600"/>
            <a:ext cx="41148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\</a:t>
            </a:r>
            <a:r>
              <a:rPr lang="en-US" dirty="0" err="1" smtClean="0">
                <a:solidFill>
                  <a:schemeClr val="tx2"/>
                </a:solidFill>
              </a:rPr>
              <a:t>documentclass</a:t>
            </a:r>
            <a:r>
              <a:rPr lang="en-US" dirty="0" smtClean="0"/>
              <a:t>[11pt]{article}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\</a:t>
            </a:r>
            <a:r>
              <a:rPr lang="en-US" dirty="0" err="1" smtClean="0">
                <a:solidFill>
                  <a:schemeClr val="tx2"/>
                </a:solidFill>
              </a:rPr>
              <a:t>usepackage</a:t>
            </a:r>
            <a:r>
              <a:rPr lang="en-US" dirty="0" smtClean="0"/>
              <a:t>[utf8]{</a:t>
            </a:r>
            <a:r>
              <a:rPr lang="en-US" dirty="0" err="1" smtClean="0"/>
              <a:t>inputenc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\title</a:t>
            </a:r>
            <a:r>
              <a:rPr lang="en-US" dirty="0" smtClean="0"/>
              <a:t>{Article Title}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\author</a:t>
            </a:r>
            <a:r>
              <a:rPr lang="en-US" dirty="0" smtClean="0"/>
              <a:t>{Author}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\date</a:t>
            </a:r>
            <a:r>
              <a:rPr lang="en-US" dirty="0" smtClean="0"/>
              <a:t>{</a:t>
            </a:r>
            <a:r>
              <a:rPr lang="en-US" dirty="0" smtClean="0">
                <a:solidFill>
                  <a:schemeClr val="tx2"/>
                </a:solidFill>
              </a:rPr>
              <a:t>\today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\begin</a:t>
            </a:r>
            <a:r>
              <a:rPr lang="en-US" dirty="0" smtClean="0"/>
              <a:t>{document}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\</a:t>
            </a:r>
            <a:r>
              <a:rPr lang="en-US" dirty="0" err="1" smtClean="0">
                <a:solidFill>
                  <a:schemeClr val="tx2"/>
                </a:solidFill>
              </a:rPr>
              <a:t>maketitle</a:t>
            </a: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\end</a:t>
            </a:r>
            <a:r>
              <a:rPr lang="en-US" dirty="0" smtClean="0"/>
              <a:t>{document}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15240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Defines the Document Type</a:t>
            </a:r>
          </a:p>
          <a:p>
            <a:r>
              <a:rPr lang="en-US" sz="1600" dirty="0" smtClean="0"/>
              <a:t>“article” is a class file that defines formatting</a:t>
            </a:r>
          </a:p>
          <a:p>
            <a:r>
              <a:rPr lang="en-US" sz="1600" dirty="0" smtClean="0"/>
              <a:t>“11pt” is an input parameter to the “article” class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2860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Import/Include of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party modules</a:t>
            </a:r>
          </a:p>
          <a:p>
            <a:r>
              <a:rPr lang="en-US" sz="1600" dirty="0" smtClean="0"/>
              <a:t>“</a:t>
            </a:r>
            <a:r>
              <a:rPr lang="en-US" sz="1600" dirty="0" err="1" smtClean="0"/>
              <a:t>inputenc</a:t>
            </a:r>
            <a:r>
              <a:rPr lang="en-US" sz="1600" dirty="0" smtClean="0"/>
              <a:t>” is the name of the package</a:t>
            </a:r>
          </a:p>
          <a:p>
            <a:r>
              <a:rPr lang="en-US" sz="1600" dirty="0" smtClean="0"/>
              <a:t>“utf8” is an input parameter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619625" y="3129697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Designates document title</a:t>
            </a:r>
          </a:p>
          <a:p>
            <a:r>
              <a:rPr lang="en-US" dirty="0" smtClean="0"/>
              <a:t>Designates document author</a:t>
            </a:r>
          </a:p>
          <a:p>
            <a:r>
              <a:rPr lang="en-US" dirty="0" smtClean="0"/>
              <a:t>Designates today as document date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9625" y="4724400"/>
            <a:ext cx="3245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Invokes the Title</a:t>
            </a:r>
          </a:p>
          <a:p>
            <a:r>
              <a:rPr lang="en-US" dirty="0" smtClean="0"/>
              <a:t>Content of Document Goes Here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66750" y="2286000"/>
            <a:ext cx="8124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66750" y="3124200"/>
            <a:ext cx="8124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4375" y="4114800"/>
            <a:ext cx="8124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>
            <a:off x="531314" y="1676400"/>
            <a:ext cx="257175" cy="259080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>
            <a:off x="526552" y="4419600"/>
            <a:ext cx="257175" cy="137160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203402" y="2787133"/>
            <a:ext cx="10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Preamble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5018" y="492073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Body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1189" y="6032500"/>
            <a:ext cx="780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</a:t>
            </a:r>
            <a:r>
              <a:rPr lang="en-US" dirty="0" smtClean="0"/>
              <a:t>: When Publishing, the document class is typically provided, and the body of the document will largely remain the same. Some tweaks may be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7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Text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48400"/>
            <a:ext cx="9144000" cy="4111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hlinkClick r:id="rId2"/>
              </a:rPr>
              <a:t>https://www.overleaf.com/learn/latex/Sections_and_chapters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83" t="19722" r="6751" b="7777"/>
          <a:stretch/>
        </p:blipFill>
        <p:spPr bwMode="auto">
          <a:xfrm>
            <a:off x="5103504" y="1507114"/>
            <a:ext cx="2940270" cy="436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2501634" y="1507114"/>
            <a:ext cx="2589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/>
              </a:rPr>
              <a:t>\section</a:t>
            </a:r>
            <a:r>
              <a:rPr lang="en-US" sz="2400" dirty="0" smtClean="0">
                <a:effectLst/>
              </a:rPr>
              <a:t>*{Abstract}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140766" y="2264649"/>
            <a:ext cx="29500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/>
              </a:rPr>
              <a:t>\section</a:t>
            </a:r>
            <a:r>
              <a:rPr lang="en-US" sz="2400" dirty="0" smtClean="0">
                <a:effectLst/>
              </a:rPr>
              <a:t>{Introduction}</a:t>
            </a:r>
          </a:p>
        </p:txBody>
      </p:sp>
      <p:sp>
        <p:nvSpPr>
          <p:cNvPr id="5120" name="Rectangle 5119"/>
          <p:cNvSpPr/>
          <p:nvPr/>
        </p:nvSpPr>
        <p:spPr>
          <a:xfrm>
            <a:off x="2391091" y="2878714"/>
            <a:ext cx="2699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ffectLst/>
              </a:rPr>
              <a:t>This is </a:t>
            </a:r>
            <a:r>
              <a:rPr lang="en-US" sz="2400" dirty="0" smtClean="0">
                <a:solidFill>
                  <a:schemeClr val="tx2"/>
                </a:solidFill>
                <a:effectLst/>
              </a:rPr>
              <a:t>\</a:t>
            </a:r>
            <a:r>
              <a:rPr lang="en-US" sz="2400" dirty="0" err="1" smtClean="0">
                <a:solidFill>
                  <a:schemeClr val="tx2"/>
                </a:solidFill>
                <a:effectLst/>
              </a:rPr>
              <a:t>textbf</a:t>
            </a:r>
            <a:r>
              <a:rPr lang="en-US" sz="2400" dirty="0" smtClean="0">
                <a:effectLst/>
              </a:rPr>
              <a:t>{bold}.</a:t>
            </a:r>
          </a:p>
        </p:txBody>
      </p:sp>
      <p:sp>
        <p:nvSpPr>
          <p:cNvPr id="5121" name="Rectangle 5120"/>
          <p:cNvSpPr/>
          <p:nvPr/>
        </p:nvSpPr>
        <p:spPr>
          <a:xfrm>
            <a:off x="1770536" y="3564514"/>
            <a:ext cx="3320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/>
              </a:rPr>
              <a:t>\subsection</a:t>
            </a:r>
            <a:r>
              <a:rPr lang="en-US" sz="2400" dirty="0" smtClean="0">
                <a:effectLst/>
              </a:rPr>
              <a:t>{Sub-Section}</a:t>
            </a:r>
          </a:p>
        </p:txBody>
      </p:sp>
      <p:sp>
        <p:nvSpPr>
          <p:cNvPr id="5123" name="Rectangle 5122"/>
          <p:cNvSpPr/>
          <p:nvPr/>
        </p:nvSpPr>
        <p:spPr>
          <a:xfrm>
            <a:off x="2369866" y="4169649"/>
            <a:ext cx="2720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ffectLst/>
              </a:rPr>
              <a:t>This is </a:t>
            </a:r>
            <a:r>
              <a:rPr lang="en-US" sz="2400" dirty="0" smtClean="0">
                <a:solidFill>
                  <a:schemeClr val="tx2"/>
                </a:solidFill>
                <a:effectLst/>
              </a:rPr>
              <a:t>\</a:t>
            </a:r>
            <a:r>
              <a:rPr lang="en-US" sz="2400" dirty="0" err="1" smtClean="0">
                <a:solidFill>
                  <a:schemeClr val="tx2"/>
                </a:solidFill>
                <a:effectLst/>
              </a:rPr>
              <a:t>textit</a:t>
            </a:r>
            <a:r>
              <a:rPr lang="en-US" sz="2400" dirty="0" smtClean="0">
                <a:effectLst/>
              </a:rPr>
              <a:t>{</a:t>
            </a:r>
            <a:r>
              <a:rPr lang="en-US" sz="2400" dirty="0" err="1" smtClean="0">
                <a:effectLst/>
              </a:rPr>
              <a:t>itallic</a:t>
            </a:r>
            <a:r>
              <a:rPr lang="en-US" sz="2400" dirty="0" smtClean="0">
                <a:effectLst/>
              </a:rPr>
              <a:t>}.</a:t>
            </a:r>
          </a:p>
        </p:txBody>
      </p:sp>
      <p:sp>
        <p:nvSpPr>
          <p:cNvPr id="5124" name="Rectangle 5123"/>
          <p:cNvSpPr/>
          <p:nvPr/>
        </p:nvSpPr>
        <p:spPr>
          <a:xfrm>
            <a:off x="768531" y="4859914"/>
            <a:ext cx="4322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/>
              </a:rPr>
              <a:t>\subsubsection</a:t>
            </a:r>
            <a:r>
              <a:rPr lang="en-US" sz="2400" dirty="0" smtClean="0">
                <a:effectLst/>
              </a:rPr>
              <a:t>{Sub-Sub-Section}</a:t>
            </a:r>
          </a:p>
        </p:txBody>
      </p:sp>
      <p:sp>
        <p:nvSpPr>
          <p:cNvPr id="5125" name="Rectangle 5124"/>
          <p:cNvSpPr/>
          <p:nvPr/>
        </p:nvSpPr>
        <p:spPr>
          <a:xfrm>
            <a:off x="1116639" y="5393314"/>
            <a:ext cx="3974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ffectLst/>
              </a:rPr>
              <a:t>This is </a:t>
            </a:r>
            <a:r>
              <a:rPr lang="en-US" sz="2400" dirty="0" smtClean="0">
                <a:solidFill>
                  <a:schemeClr val="tx2"/>
                </a:solidFill>
                <a:effectLst/>
              </a:rPr>
              <a:t>\underline</a:t>
            </a:r>
            <a:r>
              <a:rPr lang="en-US" sz="2400" dirty="0" smtClean="0">
                <a:effectLst/>
              </a:rPr>
              <a:t>{underlined}.</a:t>
            </a:r>
          </a:p>
        </p:txBody>
      </p:sp>
    </p:spTree>
    <p:extLst>
      <p:ext uri="{BB962C8B-B14F-4D97-AF65-F5344CB8AC3E}">
        <p14:creationId xmlns:p14="http://schemas.microsoft.com/office/powerpoint/2010/main" val="41225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1058</Words>
  <Application>Microsoft Office PowerPoint</Application>
  <PresentationFormat>On-screen Show (4:3)</PresentationFormat>
  <Paragraphs>189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Technical Publication and LaTeX</vt:lpstr>
      <vt:lpstr>Content of Technical Publications</vt:lpstr>
      <vt:lpstr>Conventions of a Report/Technical Paper</vt:lpstr>
      <vt:lpstr>Generic Report Format</vt:lpstr>
      <vt:lpstr>Typesetting and Font  Face</vt:lpstr>
      <vt:lpstr>Basics of LaTeX</vt:lpstr>
      <vt:lpstr>Requirements</vt:lpstr>
      <vt:lpstr>Anatomy of a LaTeX Source File</vt:lpstr>
      <vt:lpstr>Principle Text Commands</vt:lpstr>
      <vt:lpstr>Equations</vt:lpstr>
      <vt:lpstr>Figures</vt:lpstr>
      <vt:lpstr>Lists</vt:lpstr>
      <vt:lpstr>Tables</vt:lpstr>
      <vt:lpstr>Recommended Packages</vt:lpstr>
      <vt:lpstr>Recommended Packages: Algorithm2e</vt:lpstr>
      <vt:lpstr>Recommended Packages: AMS Math</vt:lpstr>
      <vt:lpstr>Recommended Packages: Array</vt:lpstr>
      <vt:lpstr>Recommended Packages: Geometry</vt:lpstr>
      <vt:lpstr>Recommended Packages: Graphicx</vt:lpstr>
      <vt:lpstr>Recommended Packages: Hyperref</vt:lpstr>
      <vt:lpstr>Recommended Packages: Listings</vt:lpstr>
      <vt:lpstr>Recommended Packages: XColor</vt:lpstr>
      <vt:lpstr>Reference Guide to Symbols</vt:lpstr>
      <vt:lpstr>Symbols: Accents</vt:lpstr>
      <vt:lpstr>Symbols: Alphabets</vt:lpstr>
      <vt:lpstr>Symbols: Arrow &amp; Arrow-Like</vt:lpstr>
      <vt:lpstr>Symbols: Letter &amp; Letter-Like</vt:lpstr>
      <vt:lpstr>Symbols: Operators and Relations</vt:lpstr>
      <vt:lpstr>Citations</vt:lpstr>
    </vt:vector>
  </TitlesOfParts>
  <Company>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Publication and LaTeX</dc:title>
  <dc:creator>User</dc:creator>
  <cp:lastModifiedBy>User</cp:lastModifiedBy>
  <cp:revision>29</cp:revision>
  <dcterms:created xsi:type="dcterms:W3CDTF">2018-11-04T18:15:15Z</dcterms:created>
  <dcterms:modified xsi:type="dcterms:W3CDTF">2018-11-05T01:28:15Z</dcterms:modified>
</cp:coreProperties>
</file>